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82" r:id="rId18"/>
    <p:sldId id="283" r:id="rId19"/>
    <p:sldId id="269" r:id="rId20"/>
    <p:sldId id="284" r:id="rId21"/>
    <p:sldId id="285" r:id="rId22"/>
    <p:sldId id="270" r:id="rId23"/>
  </p:sldIdLst>
  <p:sldSz cx="9144000" cy="5143500" type="screen16x9"/>
  <p:notesSz cx="6858000" cy="9144000"/>
  <p:embeddedFontLst>
    <p:embeddedFont>
      <p:font typeface="Arial Black" panose="020B0A04020102020204" pitchFamily="34" charset="0"/>
      <p:bold r:id="rId25"/>
    </p:embeddedFont>
    <p:embeddedFont>
      <p:font typeface="Fira Sans Extra Condensed" panose="020B0604020202020204" charset="0"/>
      <p:regular r:id="rId26"/>
      <p:bold r:id="rId27"/>
      <p:italic r:id="rId28"/>
      <p:boldItalic r:id="rId29"/>
    </p:embeddedFont>
    <p:embeddedFont>
      <p:font typeface="Hind Vadodara" panose="020B0604020202020204" charset="0"/>
      <p:regular r:id="rId30"/>
      <p:bold r:id="rId31"/>
    </p:embeddedFont>
    <p:embeddedFont>
      <p:font typeface="Ubuntu"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d53475c46_5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d53475c46_5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8737d95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8737d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89779e3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89779e3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88737d95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88737d95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8737d95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8737d9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88737d95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88737d95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8737d95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8737d95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88737d9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88737d9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53475c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53475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8737d9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88737d9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5e1ed11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8737d95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8737d9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8737d95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8737d9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sp>
        <p:nvSpPr>
          <p:cNvPr id="10" name="Google Shape;10;p2"/>
          <p:cNvSpPr txBox="1">
            <a:spLocks noGrp="1"/>
          </p:cNvSpPr>
          <p:nvPr>
            <p:ph type="ctrTitle" idx="2"/>
          </p:nvPr>
        </p:nvSpPr>
        <p:spPr>
          <a:xfrm>
            <a:off x="3427507" y="3258922"/>
            <a:ext cx="212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5750" y="323034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ctrTitle" idx="2"/>
          </p:nvPr>
        </p:nvSpPr>
        <p:spPr>
          <a:xfrm>
            <a:off x="55750" y="258588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4" name="Google Shape;14;p3"/>
          <p:cNvSpPr txBox="1">
            <a:spLocks noGrp="1"/>
          </p:cNvSpPr>
          <p:nvPr>
            <p:ph type="ctrTitle" idx="3"/>
          </p:nvPr>
        </p:nvSpPr>
        <p:spPr>
          <a:xfrm>
            <a:off x="55750" y="128245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5" name="Google Shape;15;p3"/>
          <p:cNvSpPr txBox="1">
            <a:spLocks noGrp="1"/>
          </p:cNvSpPr>
          <p:nvPr>
            <p:ph type="ctrTitle" idx="4"/>
          </p:nvPr>
        </p:nvSpPr>
        <p:spPr>
          <a:xfrm>
            <a:off x="55750" y="1934174"/>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6" name="Google Shape;16;p3"/>
          <p:cNvSpPr txBox="1">
            <a:spLocks noGrp="1"/>
          </p:cNvSpPr>
          <p:nvPr>
            <p:ph type="title" idx="5" hasCustomPrompt="1"/>
          </p:nvPr>
        </p:nvSpPr>
        <p:spPr>
          <a:xfrm>
            <a:off x="3601591" y="125538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a:spLocks noGrp="1"/>
          </p:cNvSpPr>
          <p:nvPr>
            <p:ph type="title" idx="6" hasCustomPrompt="1"/>
          </p:nvPr>
        </p:nvSpPr>
        <p:spPr>
          <a:xfrm>
            <a:off x="3601591" y="1907103"/>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a:spLocks noGrp="1"/>
          </p:cNvSpPr>
          <p:nvPr>
            <p:ph type="title" idx="7" hasCustomPrompt="1"/>
          </p:nvPr>
        </p:nvSpPr>
        <p:spPr>
          <a:xfrm>
            <a:off x="3601591" y="255881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a:spLocks noGrp="1"/>
          </p:cNvSpPr>
          <p:nvPr>
            <p:ph type="title" idx="8" hasCustomPrompt="1"/>
          </p:nvPr>
        </p:nvSpPr>
        <p:spPr>
          <a:xfrm>
            <a:off x="3601591" y="3210045"/>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a:spLocks noGrp="1"/>
          </p:cNvSpPr>
          <p:nvPr>
            <p:ph type="ctrTitle" idx="9"/>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2814900" y="2251025"/>
            <a:ext cx="3514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 name="Google Shape;23;p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SIGN 1">
  <p:cSld name="CUSTOM_2_2">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1">
  <p:cSld name="CUSTOM_2_2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1">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Clr>
                <a:srgbClr val="0B139E"/>
              </a:buClr>
              <a:buSzPts val="2400"/>
              <a:buNone/>
              <a:defRPr sz="2400">
                <a:solidFill>
                  <a:srgbClr val="0B139E"/>
                </a:solidFill>
              </a:defRPr>
            </a:lvl2pPr>
            <a:lvl3pPr lvl="2" algn="r" rtl="0">
              <a:spcBef>
                <a:spcPts val="0"/>
              </a:spcBef>
              <a:spcAft>
                <a:spcPts val="0"/>
              </a:spcAft>
              <a:buClr>
                <a:srgbClr val="0B139E"/>
              </a:buClr>
              <a:buSzPts val="2400"/>
              <a:buNone/>
              <a:defRPr sz="2400">
                <a:solidFill>
                  <a:srgbClr val="0B139E"/>
                </a:solidFill>
              </a:defRPr>
            </a:lvl3pPr>
            <a:lvl4pPr lvl="3" algn="r" rtl="0">
              <a:spcBef>
                <a:spcPts val="0"/>
              </a:spcBef>
              <a:spcAft>
                <a:spcPts val="0"/>
              </a:spcAft>
              <a:buClr>
                <a:srgbClr val="0B139E"/>
              </a:buClr>
              <a:buSzPts val="2400"/>
              <a:buNone/>
              <a:defRPr sz="2400">
                <a:solidFill>
                  <a:srgbClr val="0B139E"/>
                </a:solidFill>
              </a:defRPr>
            </a:lvl4pPr>
            <a:lvl5pPr lvl="4" algn="r" rtl="0">
              <a:spcBef>
                <a:spcPts val="0"/>
              </a:spcBef>
              <a:spcAft>
                <a:spcPts val="0"/>
              </a:spcAft>
              <a:buClr>
                <a:srgbClr val="0B139E"/>
              </a:buClr>
              <a:buSzPts val="2400"/>
              <a:buNone/>
              <a:defRPr sz="2400">
                <a:solidFill>
                  <a:srgbClr val="0B139E"/>
                </a:solidFill>
              </a:defRPr>
            </a:lvl5pPr>
            <a:lvl6pPr lvl="5" algn="r" rtl="0">
              <a:spcBef>
                <a:spcPts val="0"/>
              </a:spcBef>
              <a:spcAft>
                <a:spcPts val="0"/>
              </a:spcAft>
              <a:buClr>
                <a:srgbClr val="0B139E"/>
              </a:buClr>
              <a:buSzPts val="2400"/>
              <a:buNone/>
              <a:defRPr sz="2400">
                <a:solidFill>
                  <a:srgbClr val="0B139E"/>
                </a:solidFill>
              </a:defRPr>
            </a:lvl6pPr>
            <a:lvl7pPr lvl="6" algn="r" rtl="0">
              <a:spcBef>
                <a:spcPts val="0"/>
              </a:spcBef>
              <a:spcAft>
                <a:spcPts val="0"/>
              </a:spcAft>
              <a:buClr>
                <a:srgbClr val="0B139E"/>
              </a:buClr>
              <a:buSzPts val="2400"/>
              <a:buNone/>
              <a:defRPr sz="2400">
                <a:solidFill>
                  <a:srgbClr val="0B139E"/>
                </a:solidFill>
              </a:defRPr>
            </a:lvl7pPr>
            <a:lvl8pPr lvl="7" algn="r" rtl="0">
              <a:spcBef>
                <a:spcPts val="0"/>
              </a:spcBef>
              <a:spcAft>
                <a:spcPts val="0"/>
              </a:spcAft>
              <a:buClr>
                <a:srgbClr val="0B139E"/>
              </a:buClr>
              <a:buSzPts val="2400"/>
              <a:buNone/>
              <a:defRPr sz="2400">
                <a:solidFill>
                  <a:srgbClr val="0B139E"/>
                </a:solidFill>
              </a:defRPr>
            </a:lvl8pPr>
            <a:lvl9pPr lvl="8" algn="r" rtl="0">
              <a:spcBef>
                <a:spcPts val="0"/>
              </a:spcBef>
              <a:spcAft>
                <a:spcPts val="0"/>
              </a:spcAft>
              <a:buClr>
                <a:srgbClr val="0B139E"/>
              </a:buClr>
              <a:buSzPts val="2400"/>
              <a:buNone/>
              <a:defRPr sz="2400">
                <a:solidFill>
                  <a:srgbClr val="0B139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4">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2" name="Google Shape;52;p14"/>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marL="914400" lvl="1"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marL="1371600" lvl="2"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marL="1828800" lvl="3"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marL="2286000" lvl="4"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marL="2743200" lvl="5"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marL="3200400" lvl="6"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marL="3657600" lvl="7"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marL="4114800" lvl="8" indent="-3175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a:spLocks noGrp="1"/>
          </p:cNvSpPr>
          <p:nvPr>
            <p:ph type="ctrTitle" idx="2"/>
          </p:nvPr>
        </p:nvSpPr>
        <p:spPr>
          <a:xfrm>
            <a:off x="3417007" y="325537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700">
                <a:solidFill>
                  <a:schemeClr val="dk1"/>
                </a:solidFill>
              </a:rPr>
              <a:t>By: Team ZeRoS</a:t>
            </a:r>
            <a:endParaRPr sz="2100"/>
          </a:p>
        </p:txBody>
      </p:sp>
      <p:sp>
        <p:nvSpPr>
          <p:cNvPr id="61" name="Google Shape;61;p16"/>
          <p:cNvSpPr txBox="1">
            <a:spLocks noGrp="1"/>
          </p:cNvSpPr>
          <p:nvPr>
            <p:ph type="ctrTitle" idx="2"/>
          </p:nvPr>
        </p:nvSpPr>
        <p:spPr>
          <a:xfrm>
            <a:off x="3427507" y="371612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400" dirty="0">
                <a:solidFill>
                  <a:schemeClr val="dk1"/>
                </a:solidFill>
              </a:rPr>
              <a:t>12-05-2021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words occurring in a pair are ‘Word experience’, ‘Email indeed’ &amp; ‘Additional information’ that could be useful.</a:t>
            </a:r>
            <a:endParaRPr sz="1900" b="0">
              <a:solidFill>
                <a:schemeClr val="dk1"/>
              </a:solidFill>
            </a:endParaRPr>
          </a:p>
        </p:txBody>
      </p:sp>
      <p:sp>
        <p:nvSpPr>
          <p:cNvPr id="179" name="Google Shape;179;p25"/>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l="7831" t="27400" r="39292" b="8758"/>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3 words occurring together are ‘Year additional information’, ‘Karnataka email indeed’ &amp; ‘Willing relocate to’ that could be useful.</a:t>
            </a:r>
            <a:endParaRPr sz="1900" b="0">
              <a:solidFill>
                <a:schemeClr val="dk1"/>
              </a:solidFill>
            </a:endParaRPr>
          </a:p>
        </p:txBody>
      </p:sp>
      <p:sp>
        <p:nvSpPr>
          <p:cNvPr id="188" name="Google Shape;188;p26"/>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l="6864" t="26541" r="45196" b="10474"/>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‘Singular noun’ is most commonly used, then comes ‘Adjective  or numeral’, ‘Numeral (cardinal)’, ‘Proper plural noun’, ‘Singular proper noun’ and ‘Preposition or conjunction, subordinating’ respectively.</a:t>
            </a:r>
            <a:endParaRPr sz="1900" b="0">
              <a:solidFill>
                <a:schemeClr val="dk1"/>
              </a:solidFill>
            </a:endParaRPr>
          </a:p>
        </p:txBody>
      </p:sp>
      <p:sp>
        <p:nvSpPr>
          <p:cNvPr id="197" name="Google Shape;197;p27"/>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l="7827" t="39236" r="39175" b="10690"/>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a:spLocks noGrp="1"/>
          </p:cNvSpPr>
          <p:nvPr>
            <p:ph type="ctrTitle" idx="4294967295"/>
          </p:nvPr>
        </p:nvSpPr>
        <p:spPr>
          <a:xfrm>
            <a:off x="6163350" y="2378800"/>
            <a:ext cx="2596200" cy="2589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dirty="0">
                <a:solidFill>
                  <a:schemeClr val="dk1"/>
                </a:solidFill>
              </a:rPr>
              <a:t>Graphical representations of word frequency. The larger the word in the visual the more common the word was in the resumes.</a:t>
            </a:r>
            <a:endParaRPr sz="1900" b="0" dirty="0">
              <a:solidFill>
                <a:schemeClr val="dk1"/>
              </a:solidFill>
            </a:endParaRPr>
          </a:p>
        </p:txBody>
      </p:sp>
      <p:sp>
        <p:nvSpPr>
          <p:cNvPr id="206" name="Google Shape;206;p28"/>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EDA</a:t>
            </a:r>
            <a:endParaRPr sz="3000" dirty="0"/>
          </a:p>
        </p:txBody>
      </p:sp>
      <p:pic>
        <p:nvPicPr>
          <p:cNvPr id="207" name="Google Shape;207;p28"/>
          <p:cNvPicPr preferRelativeResize="0"/>
          <p:nvPr/>
        </p:nvPicPr>
        <p:blipFill rotWithShape="1">
          <a:blip r:embed="rId5">
            <a:alphaModFix/>
          </a:blip>
          <a:srcRect l="6264" t="28468" r="59166" b="9615"/>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832-DA04-42AF-B2D1-4007ED5A6DA4}"/>
              </a:ext>
            </a:extLst>
          </p:cNvPr>
          <p:cNvSpPr>
            <a:spLocks noGrp="1"/>
          </p:cNvSpPr>
          <p:nvPr>
            <p:ph type="ctrTitle"/>
          </p:nvPr>
        </p:nvSpPr>
        <p:spPr>
          <a:xfrm>
            <a:off x="313660" y="380926"/>
            <a:ext cx="2745900" cy="577800"/>
          </a:xfrm>
        </p:spPr>
        <p:txBody>
          <a:bodyPr/>
          <a:lstStyle/>
          <a:p>
            <a:pPr algn="l"/>
            <a:r>
              <a:rPr lang="en-US" sz="3000" dirty="0"/>
              <a:t>EDA</a:t>
            </a:r>
          </a:p>
        </p:txBody>
      </p:sp>
      <p:sp>
        <p:nvSpPr>
          <p:cNvPr id="3" name="Text Placeholder 2">
            <a:extLst>
              <a:ext uri="{FF2B5EF4-FFF2-40B4-BE49-F238E27FC236}">
                <a16:creationId xmlns:a16="http://schemas.microsoft.com/office/drawing/2014/main" id="{B8C9EECF-F85A-4DDD-A3CC-DC78A2CF4071}"/>
              </a:ext>
            </a:extLst>
          </p:cNvPr>
          <p:cNvSpPr>
            <a:spLocks noGrp="1"/>
          </p:cNvSpPr>
          <p:nvPr>
            <p:ph type="body" idx="1"/>
          </p:nvPr>
        </p:nvSpPr>
        <p:spPr>
          <a:xfrm>
            <a:off x="313660" y="958726"/>
            <a:ext cx="8516679" cy="4114800"/>
          </a:xfrm>
        </p:spPr>
        <p:txBody>
          <a:bodyPr/>
          <a:lstStyle/>
          <a:p>
            <a:r>
              <a:rPr lang="en-US" dirty="0"/>
              <a:t>This bar graph</a:t>
            </a:r>
          </a:p>
          <a:p>
            <a:pPr marL="114300" indent="0">
              <a:buNone/>
            </a:pPr>
            <a:r>
              <a:rPr lang="en-US" dirty="0"/>
              <a:t>shows the frequency of</a:t>
            </a:r>
          </a:p>
          <a:p>
            <a:pPr marL="114300" indent="0">
              <a:buNone/>
            </a:pPr>
            <a:r>
              <a:rPr lang="en-US" dirty="0"/>
              <a:t>the 75 most-frequent in</a:t>
            </a:r>
          </a:p>
          <a:p>
            <a:pPr marL="114300" indent="0">
              <a:buNone/>
            </a:pPr>
            <a:r>
              <a:rPr lang="en-US" dirty="0"/>
              <a:t>all the resumes. </a:t>
            </a:r>
          </a:p>
        </p:txBody>
      </p:sp>
      <p:pic>
        <p:nvPicPr>
          <p:cNvPr id="5" name="Picture 4" descr="Chart, bar chart, histogram&#10;&#10;Description automatically generated">
            <a:extLst>
              <a:ext uri="{FF2B5EF4-FFF2-40B4-BE49-F238E27FC236}">
                <a16:creationId xmlns:a16="http://schemas.microsoft.com/office/drawing/2014/main" id="{8F27F561-1B84-4128-87EA-F507928957AB}"/>
              </a:ext>
            </a:extLst>
          </p:cNvPr>
          <p:cNvPicPr>
            <a:picLocks noChangeAspect="1"/>
          </p:cNvPicPr>
          <p:nvPr/>
        </p:nvPicPr>
        <p:blipFill>
          <a:blip r:embed="rId2"/>
          <a:stretch>
            <a:fillRect/>
          </a:stretch>
        </p:blipFill>
        <p:spPr>
          <a:xfrm>
            <a:off x="3179135" y="958726"/>
            <a:ext cx="5964865" cy="4049712"/>
          </a:xfrm>
          <a:prstGeom prst="rect">
            <a:avLst/>
          </a:prstGeom>
        </p:spPr>
      </p:pic>
    </p:spTree>
    <p:extLst>
      <p:ext uri="{BB962C8B-B14F-4D97-AF65-F5344CB8AC3E}">
        <p14:creationId xmlns:p14="http://schemas.microsoft.com/office/powerpoint/2010/main" val="399136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5AF-97AD-45D8-B84A-D523C9A849F7}"/>
              </a:ext>
            </a:extLst>
          </p:cNvPr>
          <p:cNvSpPr>
            <a:spLocks noGrp="1"/>
          </p:cNvSpPr>
          <p:nvPr>
            <p:ph type="ctrTitle"/>
          </p:nvPr>
        </p:nvSpPr>
        <p:spPr>
          <a:xfrm>
            <a:off x="202018" y="540415"/>
            <a:ext cx="5061098" cy="577800"/>
          </a:xfrm>
        </p:spPr>
        <p:txBody>
          <a:bodyPr/>
          <a:lstStyle/>
          <a:p>
            <a:pPr algn="l"/>
            <a:r>
              <a:rPr lang="en-US" sz="3000" dirty="0"/>
              <a:t>Insights from the Bar Graph</a:t>
            </a:r>
          </a:p>
        </p:txBody>
      </p:sp>
      <p:sp>
        <p:nvSpPr>
          <p:cNvPr id="3" name="Text Placeholder 2">
            <a:extLst>
              <a:ext uri="{FF2B5EF4-FFF2-40B4-BE49-F238E27FC236}">
                <a16:creationId xmlns:a16="http://schemas.microsoft.com/office/drawing/2014/main" id="{1A6BE207-9702-456C-882C-35A87D405898}"/>
              </a:ext>
            </a:extLst>
          </p:cNvPr>
          <p:cNvSpPr>
            <a:spLocks noGrp="1"/>
          </p:cNvSpPr>
          <p:nvPr>
            <p:ph type="body" idx="1"/>
          </p:nvPr>
        </p:nvSpPr>
        <p:spPr>
          <a:xfrm>
            <a:off x="0" y="1244009"/>
            <a:ext cx="9143999" cy="3899491"/>
          </a:xfrm>
        </p:spPr>
        <p:txBody>
          <a:bodyPr/>
          <a:lstStyle/>
          <a:p>
            <a:pPr>
              <a:buFontTx/>
              <a:buChar char="-"/>
            </a:pPr>
            <a:r>
              <a:rPr lang="en-US" dirty="0"/>
              <a:t>The most mentioned companies on the applicants resumes were Microsoft and Oracle.</a:t>
            </a:r>
          </a:p>
          <a:p>
            <a:pPr>
              <a:buFontTx/>
              <a:buChar char="-"/>
            </a:pPr>
            <a:r>
              <a:rPr lang="en-US" dirty="0"/>
              <a:t>Some of the keywords that the applicants emphasized on, in order, were management, data, testing, customer, business, technical and software.</a:t>
            </a:r>
          </a:p>
          <a:p>
            <a:pPr>
              <a:buFontTx/>
              <a:buChar char="-"/>
            </a:pPr>
            <a:r>
              <a:rPr lang="en-US" dirty="0"/>
              <a:t>Under the assumption that all the applicants are applying to the same vacancy, we can hypothesize that this job is a leadership role that requires business and customer-communication skills accompanied with technical skills.</a:t>
            </a:r>
          </a:p>
          <a:p>
            <a:pPr>
              <a:buFontTx/>
              <a:buChar char="-"/>
            </a:pPr>
            <a:r>
              <a:rPr lang="en-US" dirty="0"/>
              <a:t>The word “experience” was the 5</a:t>
            </a:r>
            <a:r>
              <a:rPr lang="en-US" baseline="30000" dirty="0"/>
              <a:t>th</a:t>
            </a:r>
            <a:r>
              <a:rPr lang="en-US" dirty="0"/>
              <a:t> most frequent word, which demonstrates the high importance of experience over education in the job market.</a:t>
            </a:r>
          </a:p>
        </p:txBody>
      </p:sp>
    </p:spTree>
    <p:extLst>
      <p:ext uri="{BB962C8B-B14F-4D97-AF65-F5344CB8AC3E}">
        <p14:creationId xmlns:p14="http://schemas.microsoft.com/office/powerpoint/2010/main" val="3385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A4E-A122-48B3-9665-82856A8CF680}"/>
              </a:ext>
            </a:extLst>
          </p:cNvPr>
          <p:cNvSpPr>
            <a:spLocks noGrp="1"/>
          </p:cNvSpPr>
          <p:nvPr>
            <p:ph type="ctrTitle"/>
          </p:nvPr>
        </p:nvSpPr>
        <p:spPr>
          <a:xfrm>
            <a:off x="-1" y="458850"/>
            <a:ext cx="5720317" cy="577800"/>
          </a:xfrm>
        </p:spPr>
        <p:txBody>
          <a:bodyPr/>
          <a:lstStyle/>
          <a:p>
            <a:pPr algn="l"/>
            <a:r>
              <a:rPr lang="en-US" sz="3000" dirty="0"/>
              <a:t>Attempting K-Means Clustering</a:t>
            </a:r>
          </a:p>
        </p:txBody>
      </p:sp>
      <p:sp>
        <p:nvSpPr>
          <p:cNvPr id="3" name="Text Placeholder 2">
            <a:extLst>
              <a:ext uri="{FF2B5EF4-FFF2-40B4-BE49-F238E27FC236}">
                <a16:creationId xmlns:a16="http://schemas.microsoft.com/office/drawing/2014/main" id="{E2DF35D3-9DB2-4E58-A8C6-F9E2980C2A8A}"/>
              </a:ext>
            </a:extLst>
          </p:cNvPr>
          <p:cNvSpPr>
            <a:spLocks noGrp="1"/>
          </p:cNvSpPr>
          <p:nvPr>
            <p:ph type="body" idx="1"/>
          </p:nvPr>
        </p:nvSpPr>
        <p:spPr>
          <a:xfrm>
            <a:off x="0" y="1297172"/>
            <a:ext cx="9143999" cy="3846328"/>
          </a:xfrm>
        </p:spPr>
        <p:txBody>
          <a:bodyPr/>
          <a:lstStyle/>
          <a:p>
            <a:r>
              <a:rPr lang="en-US" dirty="0"/>
              <a:t>When attempting to represe-</a:t>
            </a:r>
          </a:p>
          <a:p>
            <a:pPr marL="114300" indent="0">
              <a:buNone/>
            </a:pPr>
            <a:r>
              <a:rPr lang="en-US" dirty="0"/>
              <a:t>nt the 198 resumes using K-means</a:t>
            </a:r>
          </a:p>
          <a:p>
            <a:pPr marL="114300" indent="0">
              <a:buNone/>
            </a:pPr>
            <a:r>
              <a:rPr lang="en-US" dirty="0"/>
              <a:t>clustering, it is clear that the</a:t>
            </a:r>
          </a:p>
          <a:p>
            <a:pPr marL="114300" indent="0">
              <a:buNone/>
            </a:pPr>
            <a:r>
              <a:rPr lang="en-US" dirty="0"/>
              <a:t>graph fails to correctly cluster all</a:t>
            </a:r>
          </a:p>
          <a:p>
            <a:pPr marL="114300" indent="0">
              <a:buNone/>
            </a:pPr>
            <a:r>
              <a:rPr lang="en-US" dirty="0"/>
              <a:t>the points. The reason behind this</a:t>
            </a:r>
          </a:p>
          <a:p>
            <a:pPr marL="114300" indent="0">
              <a:buNone/>
            </a:pPr>
            <a:r>
              <a:rPr lang="en-US" dirty="0"/>
              <a:t>is the high number of dimensions</a:t>
            </a:r>
          </a:p>
          <a:p>
            <a:pPr marL="114300" indent="0">
              <a:buNone/>
            </a:pPr>
            <a:r>
              <a:rPr lang="en-US" dirty="0"/>
              <a:t>that each vector possesses since</a:t>
            </a:r>
          </a:p>
          <a:p>
            <a:pPr marL="114300" indent="0">
              <a:buNone/>
            </a:pPr>
            <a:r>
              <a:rPr lang="en-US" dirty="0"/>
              <a:t>we are using the </a:t>
            </a:r>
            <a:r>
              <a:rPr lang="en-US" dirty="0" err="1"/>
              <a:t>Tf-Idf</a:t>
            </a:r>
            <a:r>
              <a:rPr lang="en-US" dirty="0"/>
              <a:t> vectors to</a:t>
            </a:r>
          </a:p>
          <a:p>
            <a:pPr marL="114300" indent="0">
              <a:buNone/>
            </a:pPr>
            <a:r>
              <a:rPr lang="en-US" dirty="0"/>
              <a:t>the resumes. </a:t>
            </a:r>
          </a:p>
        </p:txBody>
      </p:sp>
      <p:pic>
        <p:nvPicPr>
          <p:cNvPr id="5" name="Picture 4" descr="A picture containing shape&#10;&#10;Description automatically generated">
            <a:extLst>
              <a:ext uri="{FF2B5EF4-FFF2-40B4-BE49-F238E27FC236}">
                <a16:creationId xmlns:a16="http://schemas.microsoft.com/office/drawing/2014/main" id="{882AF915-7873-40A9-9836-EFCD3941BD83}"/>
              </a:ext>
            </a:extLst>
          </p:cNvPr>
          <p:cNvPicPr>
            <a:picLocks noChangeAspect="1"/>
          </p:cNvPicPr>
          <p:nvPr/>
        </p:nvPicPr>
        <p:blipFill>
          <a:blip r:embed="rId2"/>
          <a:stretch>
            <a:fillRect/>
          </a:stretch>
        </p:blipFill>
        <p:spPr>
          <a:xfrm>
            <a:off x="3795823" y="1297172"/>
            <a:ext cx="5348176" cy="3210373"/>
          </a:xfrm>
          <a:prstGeom prst="rect">
            <a:avLst/>
          </a:prstGeom>
        </p:spPr>
      </p:pic>
    </p:spTree>
    <p:extLst>
      <p:ext uri="{BB962C8B-B14F-4D97-AF65-F5344CB8AC3E}">
        <p14:creationId xmlns:p14="http://schemas.microsoft.com/office/powerpoint/2010/main" val="249095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870228-90CC-43FB-8942-526FE47A4500}"/>
              </a:ext>
            </a:extLst>
          </p:cNvPr>
          <p:cNvSpPr>
            <a:spLocks noGrp="1"/>
          </p:cNvSpPr>
          <p:nvPr>
            <p:ph type="subTitle" idx="1"/>
          </p:nvPr>
        </p:nvSpPr>
        <p:spPr>
          <a:xfrm>
            <a:off x="73990" y="809870"/>
            <a:ext cx="3990126" cy="2756909"/>
          </a:xfrm>
        </p:spPr>
        <p:txBody>
          <a:bodyPr/>
          <a:lstStyle/>
          <a:p>
            <a:pPr algn="l"/>
            <a:r>
              <a:rPr lang="en-GB" sz="1600" dirty="0"/>
              <a:t>Hierarchical clustering groups</a:t>
            </a:r>
          </a:p>
          <a:p>
            <a:pPr algn="l"/>
            <a:r>
              <a:rPr lang="en-GB" sz="1600" dirty="0"/>
              <a:t>data over a variety of scales by</a:t>
            </a:r>
          </a:p>
          <a:p>
            <a:pPr algn="l"/>
            <a:r>
              <a:rPr lang="en-GB" sz="1600" dirty="0"/>
              <a:t>creating a cluster tree or</a:t>
            </a:r>
          </a:p>
          <a:p>
            <a:pPr algn="l"/>
            <a:r>
              <a:rPr lang="en-GB" sz="1600" dirty="0"/>
              <a:t>Dendrogram.</a:t>
            </a:r>
          </a:p>
          <a:p>
            <a:pPr algn="l"/>
            <a:r>
              <a:rPr lang="en-GB" sz="1600" dirty="0"/>
              <a:t>The tree is not a single set of</a:t>
            </a:r>
          </a:p>
          <a:p>
            <a:pPr algn="l"/>
            <a:r>
              <a:rPr lang="en-GB" sz="1600" dirty="0"/>
              <a:t>clusters, but rather a multilevel</a:t>
            </a:r>
          </a:p>
          <a:p>
            <a:pPr algn="l"/>
            <a:r>
              <a:rPr lang="en-GB" sz="1600" dirty="0"/>
              <a:t>hierarchy, where clusters at one</a:t>
            </a:r>
          </a:p>
          <a:p>
            <a:pPr algn="l"/>
            <a:r>
              <a:rPr lang="en-GB" sz="1600" dirty="0"/>
              <a:t>level are joined as clusters at</a:t>
            </a:r>
          </a:p>
          <a:p>
            <a:pPr algn="l"/>
            <a:r>
              <a:rPr lang="en-GB" sz="1600" dirty="0"/>
              <a:t>the next level.</a:t>
            </a:r>
          </a:p>
          <a:p>
            <a:pPr algn="l"/>
            <a:endParaRPr lang="en-GB" sz="1600" dirty="0"/>
          </a:p>
          <a:p>
            <a:pPr algn="l"/>
            <a:r>
              <a:rPr lang="en-GB" sz="1600" dirty="0"/>
              <a:t>Graphical Analysis:</a:t>
            </a:r>
          </a:p>
          <a:p>
            <a:pPr algn="l"/>
            <a:r>
              <a:rPr lang="en-GB" sz="1600" dirty="0"/>
              <a:t>The tree shows that we can split</a:t>
            </a:r>
          </a:p>
          <a:p>
            <a:pPr algn="l"/>
            <a:r>
              <a:rPr lang="en-GB" sz="1600" dirty="0"/>
              <a:t>our data into 8 clusters.</a:t>
            </a:r>
          </a:p>
          <a:p>
            <a:pPr algn="l"/>
            <a:r>
              <a:rPr lang="en-GB" sz="1600" dirty="0"/>
              <a:t>To identify each clusters which</a:t>
            </a:r>
          </a:p>
          <a:p>
            <a:pPr algn="l"/>
            <a:r>
              <a:rPr lang="en-GB" sz="1600" dirty="0"/>
              <a:t>group all features' values of</a:t>
            </a:r>
          </a:p>
          <a:p>
            <a:pPr algn="l"/>
            <a:r>
              <a:rPr lang="en-GB" sz="1600" dirty="0"/>
              <a:t>resumes we added colours to</a:t>
            </a:r>
          </a:p>
          <a:p>
            <a:pPr algn="l"/>
            <a:r>
              <a:rPr lang="en-GB" sz="1600" dirty="0"/>
              <a:t>each clusters.</a:t>
            </a:r>
          </a:p>
          <a:p>
            <a:endParaRPr lang="en-GB" dirty="0">
              <a:latin typeface="Arial Black" panose="020B0A04020102020204" pitchFamily="34" charset="0"/>
            </a:endParaRPr>
          </a:p>
        </p:txBody>
      </p:sp>
      <p:sp>
        <p:nvSpPr>
          <p:cNvPr id="3" name="Title 2">
            <a:extLst>
              <a:ext uri="{FF2B5EF4-FFF2-40B4-BE49-F238E27FC236}">
                <a16:creationId xmlns:a16="http://schemas.microsoft.com/office/drawing/2014/main" id="{EF1C00A9-824E-4637-94BB-972A84E7EEB6}"/>
              </a:ext>
            </a:extLst>
          </p:cNvPr>
          <p:cNvSpPr>
            <a:spLocks noGrp="1"/>
          </p:cNvSpPr>
          <p:nvPr>
            <p:ph type="ctrTitle"/>
          </p:nvPr>
        </p:nvSpPr>
        <p:spPr>
          <a:xfrm>
            <a:off x="267004" y="232070"/>
            <a:ext cx="7728680" cy="577800"/>
          </a:xfrm>
        </p:spPr>
        <p:txBody>
          <a:bodyPr/>
          <a:lstStyle/>
          <a:p>
            <a:pPr algn="l"/>
            <a:r>
              <a:rPr lang="en-GB" sz="3000" dirty="0"/>
              <a:t>Hierarchical Clustering Analysis:</a:t>
            </a:r>
          </a:p>
        </p:txBody>
      </p:sp>
      <p:pic>
        <p:nvPicPr>
          <p:cNvPr id="1026" name="Picture 2">
            <a:extLst>
              <a:ext uri="{FF2B5EF4-FFF2-40B4-BE49-F238E27FC236}">
                <a16:creationId xmlns:a16="http://schemas.microsoft.com/office/drawing/2014/main" id="{013C6B04-62A7-49E7-8FAD-033B22DC4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101" y="809870"/>
            <a:ext cx="5272899" cy="43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4D36-B18A-45E1-AD04-95E5C3BEBE87}"/>
              </a:ext>
            </a:extLst>
          </p:cNvPr>
          <p:cNvSpPr>
            <a:spLocks noGrp="1"/>
          </p:cNvSpPr>
          <p:nvPr>
            <p:ph type="ctrTitle"/>
          </p:nvPr>
        </p:nvSpPr>
        <p:spPr>
          <a:xfrm>
            <a:off x="356786" y="93846"/>
            <a:ext cx="8430428" cy="799289"/>
          </a:xfrm>
        </p:spPr>
        <p:txBody>
          <a:bodyPr/>
          <a:lstStyle/>
          <a:p>
            <a:pPr algn="l"/>
            <a:r>
              <a:rPr lang="en-GB" dirty="0"/>
              <a:t>Taking 8 clusters, we visualize the texts, using UMAP along with Seaborn and</a:t>
            </a:r>
            <a:br>
              <a:rPr lang="en-GB" dirty="0"/>
            </a:br>
            <a:r>
              <a:rPr lang="en-GB" dirty="0"/>
              <a:t>Matplotlib. It allowed us to get projections in 2D.</a:t>
            </a:r>
            <a:br>
              <a:rPr lang="en-GB" dirty="0"/>
            </a:br>
            <a:br>
              <a:rPr lang="en-GB" dirty="0"/>
            </a:br>
            <a:r>
              <a:rPr lang="en-GB" dirty="0"/>
              <a:t>	</a:t>
            </a:r>
          </a:p>
        </p:txBody>
      </p:sp>
      <p:pic>
        <p:nvPicPr>
          <p:cNvPr id="3" name="Picture 2">
            <a:extLst>
              <a:ext uri="{FF2B5EF4-FFF2-40B4-BE49-F238E27FC236}">
                <a16:creationId xmlns:a16="http://schemas.microsoft.com/office/drawing/2014/main" id="{85A72F1F-1D8C-45C0-9444-186A37025BA4}"/>
              </a:ext>
            </a:extLst>
          </p:cNvPr>
          <p:cNvPicPr>
            <a:picLocks noChangeAspect="1"/>
          </p:cNvPicPr>
          <p:nvPr/>
        </p:nvPicPr>
        <p:blipFill>
          <a:blip r:embed="rId2"/>
          <a:stretch>
            <a:fillRect/>
          </a:stretch>
        </p:blipFill>
        <p:spPr>
          <a:xfrm>
            <a:off x="2659869" y="1317627"/>
            <a:ext cx="6484131" cy="3732027"/>
          </a:xfrm>
          <a:prstGeom prst="rect">
            <a:avLst/>
          </a:prstGeom>
        </p:spPr>
      </p:pic>
      <p:sp>
        <p:nvSpPr>
          <p:cNvPr id="5" name="TextBox 4">
            <a:extLst>
              <a:ext uri="{FF2B5EF4-FFF2-40B4-BE49-F238E27FC236}">
                <a16:creationId xmlns:a16="http://schemas.microsoft.com/office/drawing/2014/main" id="{6D027839-E42B-4261-91A3-A6AD80548E82}"/>
              </a:ext>
            </a:extLst>
          </p:cNvPr>
          <p:cNvSpPr txBox="1"/>
          <p:nvPr/>
        </p:nvSpPr>
        <p:spPr>
          <a:xfrm>
            <a:off x="154766" y="1051813"/>
            <a:ext cx="2303083" cy="3744102"/>
          </a:xfrm>
          <a:prstGeom prst="rect">
            <a:avLst/>
          </a:prstGeom>
          <a:noFill/>
        </p:spPr>
        <p:txBody>
          <a:bodyPr wrap="square">
            <a:spAutoFit/>
          </a:bodyPr>
          <a:lstStyle/>
          <a:p>
            <a:pPr>
              <a:lnSpc>
                <a:spcPct val="115000"/>
              </a:lnSpc>
              <a:buClr>
                <a:srgbClr val="3C6B66"/>
              </a:buClr>
              <a:buSzPts val="1800"/>
              <a:buFont typeface="Ubuntu"/>
            </a:pPr>
            <a:r>
              <a:rPr lang="en-GB" sz="1600" dirty="0">
                <a:solidFill>
                  <a:srgbClr val="3C6B66"/>
                </a:solidFill>
                <a:latin typeface="Ubuntu"/>
                <a:sym typeface="Hind Vadodara"/>
              </a:rPr>
              <a:t>We applied a method of how unstructured text data for a specific field, namely, recruiting can be organized. With the right feature engineering (TF-</a:t>
            </a:r>
            <a:r>
              <a:rPr lang="en-GB" sz="1600" dirty="0" err="1">
                <a:solidFill>
                  <a:srgbClr val="3C6B66"/>
                </a:solidFill>
                <a:latin typeface="Ubuntu"/>
                <a:sym typeface="Hind Vadodara"/>
              </a:rPr>
              <a:t>iDF</a:t>
            </a:r>
            <a:r>
              <a:rPr lang="en-GB" sz="1600" dirty="0">
                <a:solidFill>
                  <a:srgbClr val="3C6B66"/>
                </a:solidFill>
                <a:latin typeface="Ubuntu"/>
                <a:sym typeface="Hind Vadodara"/>
              </a:rPr>
              <a:t> transformation) it’s possible to split resumes into different groups (here we see 8 groups).</a:t>
            </a:r>
          </a:p>
        </p:txBody>
      </p:sp>
    </p:spTree>
    <p:extLst>
      <p:ext uri="{BB962C8B-B14F-4D97-AF65-F5344CB8AC3E}">
        <p14:creationId xmlns:p14="http://schemas.microsoft.com/office/powerpoint/2010/main" val="336461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4" name="Google Shape;214;p29"/>
          <p:cNvSpPr txBox="1">
            <a:spLocks noGrp="1"/>
          </p:cNvSpPr>
          <p:nvPr>
            <p:ph type="subTitle" idx="4294967295"/>
          </p:nvPr>
        </p:nvSpPr>
        <p:spPr>
          <a:xfrm>
            <a:off x="85060" y="988828"/>
            <a:ext cx="8867553" cy="40297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lang="en-US" sz="1000" dirty="0">
              <a:solidFill>
                <a:schemeClr val="dk1"/>
              </a:solidFill>
            </a:endParaRPr>
          </a:p>
          <a:p>
            <a:pPr marL="285750" lvl="0" indent="-285750" algn="l" rtl="0">
              <a:lnSpc>
                <a:spcPct val="100000"/>
              </a:lnSpc>
              <a:spcBef>
                <a:spcPts val="0"/>
              </a:spcBef>
              <a:spcAft>
                <a:spcPts val="1600"/>
              </a:spcAft>
              <a:buFontTx/>
              <a:buChar char="-"/>
            </a:pPr>
            <a:r>
              <a:rPr lang="en-US" sz="1600" dirty="0">
                <a:solidFill>
                  <a:schemeClr val="dk1"/>
                </a:solidFill>
              </a:rPr>
              <a:t>The model we selected is the </a:t>
            </a:r>
            <a:r>
              <a:rPr lang="en-US" sz="1600" b="1" dirty="0" err="1">
                <a:solidFill>
                  <a:schemeClr val="dk1"/>
                </a:solidFill>
              </a:rPr>
              <a:t>SpaCy</a:t>
            </a:r>
            <a:r>
              <a:rPr lang="en-US" sz="1600" b="1" dirty="0">
                <a:solidFill>
                  <a:schemeClr val="dk1"/>
                </a:solidFill>
              </a:rPr>
              <a:t> NER Model</a:t>
            </a:r>
            <a:r>
              <a:rPr lang="en-US" sz="1600" dirty="0">
                <a:solidFill>
                  <a:schemeClr val="dk1"/>
                </a:solidFill>
              </a:rPr>
              <a:t>.</a:t>
            </a:r>
          </a:p>
          <a:p>
            <a:pPr marL="285750" lvl="0" indent="-285750" algn="l" rtl="0">
              <a:lnSpc>
                <a:spcPct val="100000"/>
              </a:lnSpc>
              <a:spcBef>
                <a:spcPts val="0"/>
              </a:spcBef>
              <a:spcAft>
                <a:spcPts val="1600"/>
              </a:spcAft>
              <a:buFontTx/>
              <a:buChar char="-"/>
            </a:pPr>
            <a:r>
              <a:rPr lang="en-US" sz="1600" dirty="0">
                <a:solidFill>
                  <a:schemeClr val="dk1"/>
                </a:solidFill>
              </a:rPr>
              <a:t>Through our analysis and search, we concluded that Linear models are not an option. </a:t>
            </a:r>
          </a:p>
          <a:p>
            <a:pPr marL="285750" lvl="0" indent="-285750" algn="l" rtl="0">
              <a:lnSpc>
                <a:spcPct val="100000"/>
              </a:lnSpc>
              <a:spcBef>
                <a:spcPts val="0"/>
              </a:spcBef>
              <a:spcAft>
                <a:spcPts val="1600"/>
              </a:spcAft>
              <a:buFontTx/>
              <a:buChar char="-"/>
            </a:pPr>
            <a:r>
              <a:rPr lang="en-US" sz="1600" dirty="0">
                <a:solidFill>
                  <a:schemeClr val="dk1"/>
                </a:solidFill>
              </a:rPr>
              <a:t>Due to time constrains, we were not able to delve deep into Deep Learning approaches that could have made of a great alternative for our case.</a:t>
            </a:r>
          </a:p>
          <a:p>
            <a:pPr marL="285750" lvl="0" indent="-285750" algn="l" rtl="0">
              <a:lnSpc>
                <a:spcPct val="100000"/>
              </a:lnSpc>
              <a:spcBef>
                <a:spcPts val="0"/>
              </a:spcBef>
              <a:spcAft>
                <a:spcPts val="1600"/>
              </a:spcAft>
              <a:buFontTx/>
              <a:buChar char="-"/>
            </a:pPr>
            <a:r>
              <a:rPr lang="en-US" sz="1600" dirty="0">
                <a:solidFill>
                  <a:schemeClr val="dk1"/>
                </a:solidFill>
              </a:rPr>
              <a:t>Additionally, other ensemble models such as Bagging and Bootstrapping were not serving our purpose.</a:t>
            </a:r>
            <a:endParaRPr sz="1600" dirty="0">
              <a:solidFill>
                <a:schemeClr val="dk1"/>
              </a:solidFill>
            </a:endParaRPr>
          </a:p>
        </p:txBody>
      </p:sp>
      <p:sp>
        <p:nvSpPr>
          <p:cNvPr id="262" name="Google Shape;262;p29"/>
          <p:cNvSpPr txBox="1">
            <a:spLocks noGrp="1"/>
          </p:cNvSpPr>
          <p:nvPr>
            <p:ph type="ctrTitle"/>
          </p:nvPr>
        </p:nvSpPr>
        <p:spPr>
          <a:xfrm>
            <a:off x="25130" y="318460"/>
            <a:ext cx="6939195"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dirty="0"/>
              <a:t>Model Recommendation and Selection</a:t>
            </a: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a:spLocks noGrp="1"/>
          </p:cNvSpPr>
          <p:nvPr>
            <p:ph type="ctrTitle" idx="9"/>
          </p:nvPr>
        </p:nvSpPr>
        <p:spPr>
          <a:xfrm>
            <a:off x="6577775" y="380925"/>
            <a:ext cx="2181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TABLE OF CONTENTS</a:t>
            </a:r>
            <a:endParaRPr sz="30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1" name="Google Shape;71;p17"/>
          <p:cNvSpPr txBox="1">
            <a:spLocks noGrp="1"/>
          </p:cNvSpPr>
          <p:nvPr>
            <p:ph type="ctrTitle" idx="3"/>
          </p:nvPr>
        </p:nvSpPr>
        <p:spPr>
          <a:xfrm>
            <a:off x="55750" y="82525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EXECUTIVE SUMMARY</a:t>
            </a:r>
            <a:endParaRPr/>
          </a:p>
        </p:txBody>
      </p:sp>
      <p:sp>
        <p:nvSpPr>
          <p:cNvPr id="72" name="Google Shape;72;p17"/>
          <p:cNvSpPr txBox="1">
            <a:spLocks noGrp="1"/>
          </p:cNvSpPr>
          <p:nvPr>
            <p:ph type="title" idx="5"/>
          </p:nvPr>
        </p:nvSpPr>
        <p:spPr>
          <a:xfrm>
            <a:off x="3601591" y="87438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a:spLocks noGrp="1"/>
          </p:cNvSpPr>
          <p:nvPr>
            <p:ph type="ctrTitle" idx="4"/>
          </p:nvPr>
        </p:nvSpPr>
        <p:spPr>
          <a:xfrm>
            <a:off x="55750" y="1476974"/>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74" name="Google Shape;74;p17"/>
          <p:cNvSpPr txBox="1">
            <a:spLocks noGrp="1"/>
          </p:cNvSpPr>
          <p:nvPr>
            <p:ph type="ctrTitle" idx="2"/>
          </p:nvPr>
        </p:nvSpPr>
        <p:spPr>
          <a:xfrm>
            <a:off x="55750" y="212868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SAMPLE SIZE</a:t>
            </a:r>
            <a:endParaRPr/>
          </a:p>
        </p:txBody>
      </p:sp>
      <p:sp>
        <p:nvSpPr>
          <p:cNvPr id="75" name="Google Shape;75;p17"/>
          <p:cNvSpPr txBox="1">
            <a:spLocks noGrp="1"/>
          </p:cNvSpPr>
          <p:nvPr>
            <p:ph type="title" idx="6"/>
          </p:nvPr>
        </p:nvSpPr>
        <p:spPr>
          <a:xfrm>
            <a:off x="3601591" y="1526103"/>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a:spLocks noGrp="1"/>
          </p:cNvSpPr>
          <p:nvPr>
            <p:ph type="title" idx="7"/>
          </p:nvPr>
        </p:nvSpPr>
        <p:spPr>
          <a:xfrm>
            <a:off x="3601591" y="217781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a:spLocks noGrp="1"/>
          </p:cNvSpPr>
          <p:nvPr>
            <p:ph type="ctrTitle"/>
          </p:nvPr>
        </p:nvSpPr>
        <p:spPr>
          <a:xfrm>
            <a:off x="55750" y="277314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78" name="Google Shape;78;p17"/>
          <p:cNvSpPr txBox="1">
            <a:spLocks noGrp="1"/>
          </p:cNvSpPr>
          <p:nvPr>
            <p:ph type="title" idx="8"/>
          </p:nvPr>
        </p:nvSpPr>
        <p:spPr>
          <a:xfrm>
            <a:off x="3601591" y="2829045"/>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a:spLocks noGrp="1"/>
          </p:cNvSpPr>
          <p:nvPr>
            <p:ph type="ctrTitle"/>
          </p:nvPr>
        </p:nvSpPr>
        <p:spPr>
          <a:xfrm>
            <a:off x="55750" y="341759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RECOMMENDATIONS</a:t>
            </a:r>
            <a:endParaRPr/>
          </a:p>
        </p:txBody>
      </p:sp>
      <p:sp>
        <p:nvSpPr>
          <p:cNvPr id="80" name="Google Shape;80;p17"/>
          <p:cNvSpPr txBox="1">
            <a:spLocks noGrp="1"/>
          </p:cNvSpPr>
          <p:nvPr>
            <p:ph type="title" idx="8"/>
          </p:nvPr>
        </p:nvSpPr>
        <p:spPr>
          <a:xfrm>
            <a:off x="3601591" y="3480270"/>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08E-1024-4700-9986-34A5284E243D}"/>
              </a:ext>
            </a:extLst>
          </p:cNvPr>
          <p:cNvSpPr>
            <a:spLocks noGrp="1"/>
          </p:cNvSpPr>
          <p:nvPr>
            <p:ph type="ctrTitle"/>
          </p:nvPr>
        </p:nvSpPr>
        <p:spPr>
          <a:xfrm>
            <a:off x="-260495" y="4577"/>
            <a:ext cx="9404495" cy="799288"/>
          </a:xfrm>
        </p:spPr>
        <p:txBody>
          <a:bodyPr/>
          <a:lstStyle/>
          <a:p>
            <a:r>
              <a:rPr lang="en-GB" sz="2400" dirty="0"/>
              <a:t>Summarization of Resumes with NER Training Model with </a:t>
            </a:r>
            <a:r>
              <a:rPr lang="en-GB" sz="2400" dirty="0" err="1"/>
              <a:t>SpaCy</a:t>
            </a:r>
            <a:r>
              <a:rPr lang="en-GB" sz="2400" dirty="0"/>
              <a:t>:</a:t>
            </a:r>
            <a:br>
              <a:rPr lang="en-GB" sz="2400" dirty="0"/>
            </a:br>
            <a:endParaRPr lang="en-GB" sz="2400" dirty="0"/>
          </a:p>
        </p:txBody>
      </p:sp>
      <p:pic>
        <p:nvPicPr>
          <p:cNvPr id="3" name="Picture 2">
            <a:extLst>
              <a:ext uri="{FF2B5EF4-FFF2-40B4-BE49-F238E27FC236}">
                <a16:creationId xmlns:a16="http://schemas.microsoft.com/office/drawing/2014/main" id="{D3B5AF51-FA22-46EF-B351-A818A76766B1}"/>
              </a:ext>
            </a:extLst>
          </p:cNvPr>
          <p:cNvPicPr>
            <a:picLocks noChangeAspect="1"/>
          </p:cNvPicPr>
          <p:nvPr/>
        </p:nvPicPr>
        <p:blipFill>
          <a:blip r:embed="rId2"/>
          <a:stretch>
            <a:fillRect/>
          </a:stretch>
        </p:blipFill>
        <p:spPr>
          <a:xfrm>
            <a:off x="414335" y="803865"/>
            <a:ext cx="8315325" cy="1479367"/>
          </a:xfrm>
          <a:prstGeom prst="rect">
            <a:avLst/>
          </a:prstGeom>
        </p:spPr>
      </p:pic>
      <p:sp>
        <p:nvSpPr>
          <p:cNvPr id="5" name="TextBox 4">
            <a:extLst>
              <a:ext uri="{FF2B5EF4-FFF2-40B4-BE49-F238E27FC236}">
                <a16:creationId xmlns:a16="http://schemas.microsoft.com/office/drawing/2014/main" id="{96FABE7F-566E-4739-BBB9-7A99C1B51A62}"/>
              </a:ext>
            </a:extLst>
          </p:cNvPr>
          <p:cNvSpPr txBox="1"/>
          <p:nvPr/>
        </p:nvSpPr>
        <p:spPr>
          <a:xfrm>
            <a:off x="414334" y="2465844"/>
            <a:ext cx="8315325" cy="2677656"/>
          </a:xfrm>
          <a:prstGeom prst="rect">
            <a:avLst/>
          </a:prstGeom>
          <a:noFill/>
        </p:spPr>
        <p:txBody>
          <a:bodyPr wrap="square">
            <a:spAutoFit/>
          </a:bodyPr>
          <a:lstStyle/>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We used Python’s </a:t>
            </a:r>
            <a:r>
              <a:rPr lang="en-GB" dirty="0" err="1">
                <a:solidFill>
                  <a:srgbClr val="3C6B66"/>
                </a:solidFill>
                <a:latin typeface="Ubuntu"/>
                <a:sym typeface="Ubuntu"/>
              </a:rPr>
              <a:t>SpaCy</a:t>
            </a:r>
            <a:r>
              <a:rPr lang="en-GB" dirty="0">
                <a:solidFill>
                  <a:srgbClr val="3C6B66"/>
                </a:solidFill>
                <a:latin typeface="Ubuntu"/>
                <a:sym typeface="Ubuntu"/>
              </a:rPr>
              <a:t> module for training the NER model. </a:t>
            </a:r>
          </a:p>
          <a:p>
            <a:pPr marL="400050" indent="-285750">
              <a:buClr>
                <a:srgbClr val="3C6B66"/>
              </a:buClr>
              <a:buSzPts val="1100"/>
              <a:buFont typeface="Wingdings" panose="05000000000000000000" pitchFamily="2" charset="2"/>
              <a:buChar char="Ø"/>
            </a:pPr>
            <a:r>
              <a:rPr lang="en-GB" dirty="0" err="1">
                <a:solidFill>
                  <a:srgbClr val="3C6B66"/>
                </a:solidFill>
                <a:latin typeface="Ubuntu"/>
                <a:sym typeface="Ubuntu"/>
              </a:rPr>
              <a:t>SpaCy’s</a:t>
            </a:r>
            <a:r>
              <a:rPr lang="en-GB" dirty="0">
                <a:solidFill>
                  <a:srgbClr val="3C6B66"/>
                </a:solidFill>
                <a:latin typeface="Ubuntu"/>
                <a:sym typeface="Ubuntu"/>
              </a:rPr>
              <a:t> models are statistical and every “decision” they make is a prediction. This prediction is based on the examples the model has seen during training.</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The model is then shown the unlabelled text and will make a prediction.</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Because we know the correct answer, we can give the model feedback on its prediction in the form of an error gradient of the loss function that calculates the difference between the training example and the expected output. The greater the difference, the more significant the gradient and the updates to our model.</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At each iteration, the training data is shuffled to ensure the model doesn’t make any generalisations based on the order of examples.</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The model is tested on and the predicted summarized resumes are stored as separate .txt files for each resume.</a:t>
            </a:r>
          </a:p>
        </p:txBody>
      </p:sp>
    </p:spTree>
    <p:extLst>
      <p:ext uri="{BB962C8B-B14F-4D97-AF65-F5344CB8AC3E}">
        <p14:creationId xmlns:p14="http://schemas.microsoft.com/office/powerpoint/2010/main" val="119468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F9F1-0F8E-43B4-A104-10A0B505BF49}"/>
              </a:ext>
            </a:extLst>
          </p:cNvPr>
          <p:cNvSpPr>
            <a:spLocks noGrp="1"/>
          </p:cNvSpPr>
          <p:nvPr>
            <p:ph type="ctrTitle"/>
          </p:nvPr>
        </p:nvSpPr>
        <p:spPr>
          <a:xfrm>
            <a:off x="-223283" y="60129"/>
            <a:ext cx="2745900" cy="577800"/>
          </a:xfrm>
        </p:spPr>
        <p:txBody>
          <a:bodyPr/>
          <a:lstStyle/>
          <a:p>
            <a:r>
              <a:rPr lang="en-GB" sz="2400" dirty="0"/>
              <a:t>Model Output</a:t>
            </a:r>
          </a:p>
        </p:txBody>
      </p:sp>
      <p:pic>
        <p:nvPicPr>
          <p:cNvPr id="3" name="Picture 2">
            <a:extLst>
              <a:ext uri="{FF2B5EF4-FFF2-40B4-BE49-F238E27FC236}">
                <a16:creationId xmlns:a16="http://schemas.microsoft.com/office/drawing/2014/main" id="{B9900F6F-1346-4F32-A011-2C521622DEA1}"/>
              </a:ext>
            </a:extLst>
          </p:cNvPr>
          <p:cNvPicPr>
            <a:picLocks noChangeAspect="1"/>
          </p:cNvPicPr>
          <p:nvPr/>
        </p:nvPicPr>
        <p:blipFill>
          <a:blip r:embed="rId2"/>
          <a:stretch>
            <a:fillRect/>
          </a:stretch>
        </p:blipFill>
        <p:spPr>
          <a:xfrm>
            <a:off x="2054410" y="637929"/>
            <a:ext cx="6715125" cy="4371975"/>
          </a:xfrm>
          <a:prstGeom prst="rect">
            <a:avLst/>
          </a:prstGeom>
        </p:spPr>
      </p:pic>
    </p:spTree>
    <p:extLst>
      <p:ext uri="{BB962C8B-B14F-4D97-AF65-F5344CB8AC3E}">
        <p14:creationId xmlns:p14="http://schemas.microsoft.com/office/powerpoint/2010/main" val="186604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l="3271" r="3271"/>
          <a:stretch/>
        </p:blipFill>
        <p:spPr>
          <a:xfrm>
            <a:off x="2139500" y="540000"/>
            <a:ext cx="4406174" cy="3840476"/>
          </a:xfrm>
          <a:prstGeom prst="rect">
            <a:avLst/>
          </a:prstGeom>
          <a:noFill/>
          <a:ln>
            <a:noFill/>
          </a:ln>
        </p:spPr>
      </p:pic>
      <p:sp>
        <p:nvSpPr>
          <p:cNvPr id="270" name="Google Shape;270;p30"/>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chemeClr val="dk1"/>
                </a:solidFill>
              </a:rPr>
              <a:t>THANK</a:t>
            </a:r>
            <a:endParaRPr sz="3500">
              <a:solidFill>
                <a:schemeClr val="dk1"/>
              </a:solidFill>
            </a:endParaRPr>
          </a:p>
          <a:p>
            <a:pPr marL="0" lvl="0" indent="0" algn="ctr" rtl="0">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87" name="Google Shape;87;p18"/>
          <p:cNvSpPr txBox="1">
            <a:spLocks noGrp="1"/>
          </p:cNvSpPr>
          <p:nvPr>
            <p:ph type="subTitle" idx="1"/>
          </p:nvPr>
        </p:nvSpPr>
        <p:spPr>
          <a:xfrm>
            <a:off x="412000" y="958725"/>
            <a:ext cx="5373300" cy="404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EXECUTIVE SUMMARY</a:t>
            </a:r>
            <a:endParaRPr sz="3000" dirty="0"/>
          </a:p>
        </p:txBody>
      </p:sp>
      <p:pic>
        <p:nvPicPr>
          <p:cNvPr id="89" name="Google Shape;89;p18"/>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96" name="Google Shape;96;p19"/>
          <p:cNvSpPr txBox="1">
            <a:spLocks noGrp="1"/>
          </p:cNvSpPr>
          <p:nvPr>
            <p:ph type="subTitle" idx="1"/>
          </p:nvPr>
        </p:nvSpPr>
        <p:spPr>
          <a:xfrm>
            <a:off x="438600" y="734525"/>
            <a:ext cx="5768400" cy="419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PROBLEM STATEMENT</a:t>
            </a:r>
            <a:endParaRPr sz="3000" dirty="0"/>
          </a:p>
        </p:txBody>
      </p:sp>
      <p:pic>
        <p:nvPicPr>
          <p:cNvPr id="98" name="Google Shape;98;p19"/>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r="79583"/>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idx="4294967295"/>
          </p:nvPr>
        </p:nvSpPr>
        <p:spPr>
          <a:xfrm>
            <a:off x="2399300" y="1298900"/>
            <a:ext cx="3108900" cy="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TYPE</a:t>
            </a:r>
            <a:endParaRPr sz="1800"/>
          </a:p>
        </p:txBody>
      </p:sp>
      <p:sp>
        <p:nvSpPr>
          <p:cNvPr id="107" name="Google Shape;107;p20"/>
          <p:cNvSpPr txBox="1">
            <a:spLocks noGrp="1"/>
          </p:cNvSpPr>
          <p:nvPr>
            <p:ph type="ctrTitle" idx="4294967295"/>
          </p:nvPr>
        </p:nvSpPr>
        <p:spPr>
          <a:xfrm>
            <a:off x="4838100" y="1298900"/>
            <a:ext cx="19629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ctrTitle" idx="4294967295"/>
          </p:nvPr>
        </p:nvSpPr>
        <p:spPr>
          <a:xfrm>
            <a:off x="2270000" y="1967925"/>
            <a:ext cx="4530900" cy="1793400"/>
          </a:xfrm>
          <a:prstGeom prst="rect">
            <a:avLst/>
          </a:prstGeom>
          <a:noFill/>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Observations               200          </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files                                   01</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features                           02</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Base format of the file                              .txt</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Dataset size                                               1.1 MB</a:t>
            </a:r>
            <a:endParaRPr sz="1500" b="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w="19050" cap="flat" cmpd="sng">
            <a:solidFill>
              <a:schemeClr val="lt1"/>
            </a:solidFill>
            <a:prstDash val="solid"/>
            <a:round/>
            <a:headEnd type="none" w="med" len="med"/>
            <a:tailEnd type="none" w="med" len="med"/>
          </a:ln>
        </p:spPr>
      </p:cxnSp>
      <p:sp>
        <p:nvSpPr>
          <p:cNvPr id="111" name="Google Shape;111;p20"/>
          <p:cNvSpPr txBox="1">
            <a:spLocks noGrp="1"/>
          </p:cNvSpPr>
          <p:nvPr>
            <p:ph type="ctrTitle" idx="4294967295"/>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t="9" b="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w="19050" cap="flat" cmpd="sng">
            <a:solidFill>
              <a:schemeClr val="lt1"/>
            </a:solidFill>
            <a:prstDash val="solid"/>
            <a:round/>
            <a:headEnd type="none" w="med" len="med"/>
            <a:tailEnd type="none" w="med" len="med"/>
          </a:ln>
        </p:spPr>
      </p:cxnSp>
      <p:cxnSp>
        <p:nvCxnSpPr>
          <p:cNvPr id="118" name="Google Shape;118;p21"/>
          <p:cNvCxnSpPr/>
          <p:nvPr/>
        </p:nvCxnSpPr>
        <p:spPr>
          <a:xfrm>
            <a:off x="1950325" y="3212332"/>
            <a:ext cx="0" cy="245100"/>
          </a:xfrm>
          <a:prstGeom prst="straightConnector1">
            <a:avLst/>
          </a:prstGeom>
          <a:noFill/>
          <a:ln w="19050" cap="flat" cmpd="sng">
            <a:solidFill>
              <a:schemeClr val="lt1"/>
            </a:solidFill>
            <a:prstDash val="solid"/>
            <a:round/>
            <a:headEnd type="none" w="med" len="med"/>
            <a:tailEnd type="none" w="med" len="med"/>
          </a:ln>
        </p:spPr>
      </p:cxnSp>
      <p:sp>
        <p:nvSpPr>
          <p:cNvPr id="119" name="Google Shape;119;p21"/>
          <p:cNvSpPr/>
          <p:nvPr/>
        </p:nvSpPr>
        <p:spPr>
          <a:xfrm>
            <a:off x="822700" y="3456300"/>
            <a:ext cx="7214700" cy="1081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4294967295"/>
          </p:nvPr>
        </p:nvSpPr>
        <p:spPr>
          <a:xfrm>
            <a:off x="822700" y="3589850"/>
            <a:ext cx="7214700" cy="8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3500" b="1">
                <a:latin typeface="Hind Vadodara"/>
                <a:ea typeface="Hind Vadodara"/>
                <a:cs typeface="Hind Vadodara"/>
                <a:sym typeface="Hind Vadodara"/>
              </a:rPr>
              <a:t>EXPLORATORY DATA ANALYSIS</a:t>
            </a:r>
            <a:endParaRPr sz="3300" b="1"/>
          </a:p>
        </p:txBody>
      </p:sp>
      <p:cxnSp>
        <p:nvCxnSpPr>
          <p:cNvPr id="121" name="Google Shape;121;p21"/>
          <p:cNvCxnSpPr/>
          <p:nvPr/>
        </p:nvCxnSpPr>
        <p:spPr>
          <a:xfrm rot="5400000" flipH="1">
            <a:off x="3178525" y="2496007"/>
            <a:ext cx="807000" cy="81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22" name="Google Shape;122;p21"/>
          <p:cNvCxnSpPr/>
          <p:nvPr/>
        </p:nvCxnSpPr>
        <p:spPr>
          <a:xfrm>
            <a:off x="1950325" y="2728925"/>
            <a:ext cx="0" cy="210900"/>
          </a:xfrm>
          <a:prstGeom prst="straightConnector1">
            <a:avLst/>
          </a:prstGeom>
          <a:noFill/>
          <a:ln w="19050" cap="flat" cmpd="sng">
            <a:solidFill>
              <a:schemeClr val="lt1"/>
            </a:solidFill>
            <a:prstDash val="solid"/>
            <a:round/>
            <a:headEnd type="none" w="med" len="med"/>
            <a:tailEnd type="none" w="med" len="med"/>
          </a:ln>
        </p:spPr>
      </p:cxnSp>
      <p:cxnSp>
        <p:nvCxnSpPr>
          <p:cNvPr id="123" name="Google Shape;123;p21"/>
          <p:cNvCxnSpPr/>
          <p:nvPr/>
        </p:nvCxnSpPr>
        <p:spPr>
          <a:xfrm>
            <a:off x="5252888" y="3218894"/>
            <a:ext cx="0" cy="237600"/>
          </a:xfrm>
          <a:prstGeom prst="straightConnector1">
            <a:avLst/>
          </a:prstGeom>
          <a:noFill/>
          <a:ln w="19050" cap="flat" cmpd="sng">
            <a:solidFill>
              <a:schemeClr val="lt1"/>
            </a:solidFill>
            <a:prstDash val="solid"/>
            <a:round/>
            <a:headEnd type="none" w="med" len="med"/>
            <a:tailEnd type="none" w="med" len="med"/>
          </a:ln>
        </p:spPr>
      </p:cxnSp>
      <p:cxnSp>
        <p:nvCxnSpPr>
          <p:cNvPr id="124" name="Google Shape;124;p21"/>
          <p:cNvCxnSpPr>
            <a:stCxn id="125" idx="2"/>
          </p:cNvCxnSpPr>
          <p:nvPr/>
        </p:nvCxnSpPr>
        <p:spPr>
          <a:xfrm>
            <a:off x="6919788" y="3218894"/>
            <a:ext cx="0" cy="22140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21"/>
          <p:cNvCxnSpPr>
            <a:stCxn id="127" idx="2"/>
          </p:cNvCxnSpPr>
          <p:nvPr/>
        </p:nvCxnSpPr>
        <p:spPr>
          <a:xfrm>
            <a:off x="3622513" y="3218894"/>
            <a:ext cx="1200" cy="233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21"/>
          <p:cNvCxnSpPr/>
          <p:nvPr/>
        </p:nvCxnSpPr>
        <p:spPr>
          <a:xfrm>
            <a:off x="16859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29" name="Google Shape;129;p21"/>
          <p:cNvCxnSpPr/>
          <p:nvPr/>
        </p:nvCxnSpPr>
        <p:spPr>
          <a:xfrm>
            <a:off x="16859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0" name="Google Shape;130;p21"/>
          <p:cNvCxnSpPr/>
          <p:nvPr/>
        </p:nvCxnSpPr>
        <p:spPr>
          <a:xfrm>
            <a:off x="334621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21"/>
          <p:cNvCxnSpPr/>
          <p:nvPr/>
        </p:nvCxnSpPr>
        <p:spPr>
          <a:xfrm>
            <a:off x="3346213"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2" name="Google Shape;132;p21"/>
          <p:cNvCxnSpPr/>
          <p:nvPr/>
        </p:nvCxnSpPr>
        <p:spPr>
          <a:xfrm>
            <a:off x="49785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3" name="Google Shape;133;p21"/>
          <p:cNvCxnSpPr/>
          <p:nvPr/>
        </p:nvCxnSpPr>
        <p:spPr>
          <a:xfrm>
            <a:off x="49785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4" name="Google Shape;134;p21"/>
          <p:cNvCxnSpPr/>
          <p:nvPr/>
        </p:nvCxnSpPr>
        <p:spPr>
          <a:xfrm>
            <a:off x="6919788" y="3218894"/>
            <a:ext cx="0" cy="236400"/>
          </a:xfrm>
          <a:prstGeom prst="straightConnector1">
            <a:avLst/>
          </a:prstGeom>
          <a:noFill/>
          <a:ln w="19050" cap="flat" cmpd="sng">
            <a:solidFill>
              <a:schemeClr val="lt1"/>
            </a:solidFill>
            <a:prstDash val="solid"/>
            <a:round/>
            <a:headEnd type="none" w="med" len="med"/>
            <a:tailEnd type="none" w="med" len="med"/>
          </a:ln>
        </p:spPr>
      </p:cxnSp>
      <p:cxnSp>
        <p:nvCxnSpPr>
          <p:cNvPr id="135" name="Google Shape;135;p21"/>
          <p:cNvCxnSpPr/>
          <p:nvPr/>
        </p:nvCxnSpPr>
        <p:spPr>
          <a:xfrm>
            <a:off x="661966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6" name="Google Shape;136;p21"/>
          <p:cNvCxnSpPr/>
          <p:nvPr/>
        </p:nvCxnSpPr>
        <p:spPr>
          <a:xfrm>
            <a:off x="6643475"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7" name="Google Shape;137;p21"/>
          <p:cNvCxnSpPr/>
          <p:nvPr/>
        </p:nvCxnSpPr>
        <p:spPr>
          <a:xfrm rot="5400000" flipH="1">
            <a:off x="6559100" y="2584932"/>
            <a:ext cx="624000" cy="831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avLst/>
              <a:gdLst/>
              <a:ahLst/>
              <a:cxnLst/>
              <a:rect l="l" t="t" r="r" b="b"/>
              <a:pathLst>
                <a:path w="1" h="1442" extrusionOk="0">
                  <a:moveTo>
                    <a:pt x="1" y="369"/>
                  </a:moveTo>
                  <a:lnTo>
                    <a:pt x="1" y="1060"/>
                  </a:lnTo>
                  <a:lnTo>
                    <a:pt x="1" y="1441"/>
                  </a:lnTo>
                  <a:lnTo>
                    <a:pt x="1" y="1060"/>
                  </a:lnTo>
                  <a:lnTo>
                    <a:pt x="1" y="369"/>
                  </a:lnTo>
                  <a:lnTo>
                    <a:pt x="1" y="0"/>
                  </a:lnTo>
                  <a:close/>
                </a:path>
              </a:pathLst>
            </a:custGeom>
            <a:solidFill>
              <a:srgbClr val="BBE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2619075" y="2147125"/>
              <a:ext cx="642050" cy="685825"/>
            </a:xfrm>
            <a:custGeom>
              <a:avLst/>
              <a:gdLst/>
              <a:ahLst/>
              <a:cxnLst/>
              <a:rect l="l" t="t" r="r" b="b"/>
              <a:pathLst>
                <a:path w="25682" h="27433" extrusionOk="0">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403425" y="2613175"/>
              <a:ext cx="549500" cy="686175"/>
            </a:xfrm>
            <a:custGeom>
              <a:avLst/>
              <a:gdLst/>
              <a:ahLst/>
              <a:cxnLst/>
              <a:rect l="l" t="t" r="r" b="b"/>
              <a:pathLst>
                <a:path w="21980" h="27447" extrusionOk="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027566" y="2514956"/>
              <a:ext cx="567333" cy="672633"/>
            </a:xfrm>
            <a:custGeom>
              <a:avLst/>
              <a:gdLst/>
              <a:ahLst/>
              <a:cxnLst/>
              <a:rect l="l" t="t" r="r" b="b"/>
              <a:pathLst>
                <a:path w="23147" h="27446" extrusionOk="0">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5242300" y="2294225"/>
              <a:ext cx="526875" cy="686175"/>
            </a:xfrm>
            <a:custGeom>
              <a:avLst/>
              <a:gdLst/>
              <a:ahLst/>
              <a:cxnLst/>
              <a:rect l="l" t="t" r="r" b="b"/>
              <a:pathLst>
                <a:path w="21075" h="27447" extrusionOk="0">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44;p21"/>
          <p:cNvCxnSpPr/>
          <p:nvPr/>
        </p:nvCxnSpPr>
        <p:spPr>
          <a:xfrm>
            <a:off x="953375" y="4462475"/>
            <a:ext cx="6911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a:spLocks noGrp="1"/>
          </p:cNvSpPr>
          <p:nvPr>
            <p:ph type="ctrTitle" idx="4294967295"/>
          </p:nvPr>
        </p:nvSpPr>
        <p:spPr>
          <a:xfrm>
            <a:off x="6981150" y="2456100"/>
            <a:ext cx="1820700" cy="201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It is very clear that the average length of the word is 7 words.</a:t>
            </a:r>
            <a:endParaRPr sz="1900" b="0">
              <a:solidFill>
                <a:schemeClr val="dk1"/>
              </a:solidFill>
            </a:endParaRPr>
          </a:p>
        </p:txBody>
      </p:sp>
      <p:sp>
        <p:nvSpPr>
          <p:cNvPr id="152" name="Google Shape;152;p22"/>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l="7707" t="29966" r="56036" b="19685"/>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a:spLocks noGrp="1"/>
          </p:cNvSpPr>
          <p:nvPr>
            <p:ph type="ctrTitle" idx="4294967295"/>
          </p:nvPr>
        </p:nvSpPr>
        <p:spPr>
          <a:xfrm>
            <a:off x="6924450" y="2456100"/>
            <a:ext cx="1967100" cy="250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From the following graph it can be concluded that most of the Resumes contain less than 500 words.</a:t>
            </a:r>
            <a:endParaRPr sz="1900" b="0">
              <a:solidFill>
                <a:schemeClr val="dk1"/>
              </a:solidFill>
            </a:endParaRPr>
          </a:p>
        </p:txBody>
      </p:sp>
      <p:sp>
        <p:nvSpPr>
          <p:cNvPr id="161" name="Google Shape;161;p23"/>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l="7949" t="39236" r="55916" b="10690"/>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3 frequent words are ‘Indeed’, ‘Year’ &amp; ‘Management’.</a:t>
            </a:r>
            <a:endParaRPr sz="1900" b="0">
              <a:solidFill>
                <a:schemeClr val="dk1"/>
              </a:solidFill>
            </a:endParaRPr>
          </a:p>
        </p:txBody>
      </p:sp>
      <p:sp>
        <p:nvSpPr>
          <p:cNvPr id="170" name="Google Shape;170;p24"/>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l="7707" t="32113" r="39174" b="9614"/>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1037</Words>
  <Application>Microsoft Office PowerPoint</Application>
  <PresentationFormat>On-screen Show (16:9)</PresentationFormat>
  <Paragraphs>97</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Wingdings</vt:lpstr>
      <vt:lpstr>Ubuntu</vt:lpstr>
      <vt:lpstr>Arial Black</vt:lpstr>
      <vt:lpstr>Hind Vadodara</vt:lpstr>
      <vt:lpstr>Fira Sans Extra Condensed</vt:lpstr>
      <vt:lpstr>Fluid Resume</vt:lpstr>
      <vt:lpstr>RESUME EXTRACTION</vt:lpstr>
      <vt:lpstr>TABLE OF CONTENTS  </vt:lpstr>
      <vt:lpstr>EXECUTIVE SUMMARY</vt:lpstr>
      <vt:lpstr>PROBLEM STATEMENT</vt:lpstr>
      <vt:lpstr>TYPE</vt:lpstr>
      <vt:lpstr>PowerPoint Presentation</vt:lpstr>
      <vt:lpstr>It is very clear that the average length of the word is 7 words.</vt:lpstr>
      <vt:lpstr>From the following graph it can be concluded that most of the Resumes contain less than 500 words.</vt:lpstr>
      <vt:lpstr>Top 3 frequent words are ‘Indeed’, ‘Year’ &amp; ‘Management’.</vt:lpstr>
      <vt:lpstr>Top frequent words occurring in a pair are ‘Word experience’, ‘Email indeed’ &amp; ‘Additional information’ that could be useful.</vt:lpstr>
      <vt:lpstr>Top frequent 3 words occurring together are ‘Year additional information’, ‘Karnataka email indeed’ &amp; ‘Willing relocate to’ that could be useful.</vt:lpstr>
      <vt:lpstr>‘Singular noun’ is most commonly used, then comes ‘Adjective  or numeral’, ‘Numeral (cardinal)’, ‘Proper plural noun’, ‘Singular proper noun’ and ‘Preposition or conjunction, subordinating’ respectively.</vt:lpstr>
      <vt:lpstr>Graphical representations of word frequency. The larger the word in the visual the more common the word was in the resumes.</vt:lpstr>
      <vt:lpstr>EDA</vt:lpstr>
      <vt:lpstr>Insights from the Bar Graph</vt:lpstr>
      <vt:lpstr>Attempting K-Means Clustering</vt:lpstr>
      <vt:lpstr>Hierarchical Clustering Analysis:</vt:lpstr>
      <vt:lpstr>Taking 8 clusters, we visualize the texts, using UMAP along with Seaborn and Matplotlib. It allowed us to get projections in 2D.   </vt:lpstr>
      <vt:lpstr>Model Recommendation and Selection</vt:lpstr>
      <vt:lpstr>Summarization of Resumes with NER Training Model with SpaCy: </vt:lpstr>
      <vt:lpstr>Model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EXTRACTION</dc:title>
  <dc:creator>HAZARIKA</dc:creator>
  <cp:lastModifiedBy>Zyad Al-Azazi</cp:lastModifiedBy>
  <cp:revision>20</cp:revision>
  <dcterms:modified xsi:type="dcterms:W3CDTF">2021-05-15T14:36:17Z</dcterms:modified>
</cp:coreProperties>
</file>